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68" r:id="rId5"/>
    <p:sldId id="258" r:id="rId6"/>
    <p:sldId id="261" r:id="rId7"/>
    <p:sldId id="259" r:id="rId8"/>
    <p:sldId id="262" r:id="rId9"/>
    <p:sldId id="264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3E7B6-EF95-0260-F2A4-B4FC63DB0861}" v="1" dt="2018-11-08T14:39:37.323"/>
    <p1510:client id="{3DBF4ED9-9500-4C9C-AB0A-E069E8AA8051}" v="11" dt="2018-11-08T14:01:26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Model evaluation &amp; selection: super-resolution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Group1, project3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018FE-0A0C-4068-95C0-3734B79A6CDB}"/>
              </a:ext>
            </a:extLst>
          </p:cNvPr>
          <p:cNvSpPr txBox="1"/>
          <p:nvPr/>
        </p:nvSpPr>
        <p:spPr>
          <a:xfrm>
            <a:off x="577931" y="4264230"/>
            <a:ext cx="27432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members </a:t>
            </a:r>
          </a:p>
          <a:p>
            <a:pPr marL="342900" indent="-342900">
              <a:buChar char="•"/>
            </a:pPr>
            <a:r>
              <a:rPr lang="en-US" dirty="0">
                <a:solidFill>
                  <a:schemeClr val="bg1"/>
                </a:solidFill>
              </a:rPr>
              <a:t>Min </a:t>
            </a:r>
            <a:r>
              <a:rPr lang="en-US" dirty="0" err="1">
                <a:solidFill>
                  <a:schemeClr val="bg1"/>
                </a:solidFill>
              </a:rPr>
              <a:t>Jin</a:t>
            </a:r>
          </a:p>
          <a:p>
            <a:pPr marL="342900" indent="-342900">
              <a:buChar char="•"/>
            </a:pPr>
            <a:r>
              <a:rPr lang="en-US" dirty="0" err="1">
                <a:solidFill>
                  <a:schemeClr val="bg1"/>
                </a:solidFill>
              </a:rPr>
              <a:t>Yukun</a:t>
            </a:r>
            <a:r>
              <a:rPr lang="en-US" dirty="0">
                <a:solidFill>
                  <a:schemeClr val="bg1"/>
                </a:solidFill>
              </a:rPr>
              <a:t> Pei (Presenter)</a:t>
            </a:r>
          </a:p>
          <a:p>
            <a:pPr marL="342900" indent="-342900">
              <a:buChar char="•"/>
            </a:pPr>
            <a:r>
              <a:rPr lang="en-US" dirty="0" err="1">
                <a:solidFill>
                  <a:schemeClr val="bg1"/>
                </a:solidFill>
              </a:rPr>
              <a:t>Atishay</a:t>
            </a:r>
            <a:r>
              <a:rPr lang="en-US" dirty="0">
                <a:solidFill>
                  <a:schemeClr val="bg1"/>
                </a:solidFill>
              </a:rPr>
              <a:t> Sehgal</a:t>
            </a:r>
          </a:p>
          <a:p>
            <a:pPr marL="342900" indent="-342900">
              <a:buChar char="•"/>
            </a:pPr>
            <a:r>
              <a:rPr lang="en-US" dirty="0" err="1">
                <a:solidFill>
                  <a:schemeClr val="bg1"/>
                </a:solidFill>
              </a:rPr>
              <a:t>Wenting</a:t>
            </a:r>
            <a:r>
              <a:rPr lang="en-US" dirty="0">
                <a:solidFill>
                  <a:schemeClr val="bg1"/>
                </a:solidFill>
              </a:rPr>
              <a:t> Yu</a:t>
            </a:r>
          </a:p>
          <a:p>
            <a:pPr marL="342900" indent="-342900">
              <a:buChar char="•"/>
            </a:pPr>
            <a:r>
              <a:rPr lang="en-US" dirty="0" err="1">
                <a:solidFill>
                  <a:schemeClr val="bg1"/>
                </a:solidFill>
              </a:rPr>
              <a:t>Lingyi</a:t>
            </a:r>
            <a:r>
              <a:rPr lang="en-US" dirty="0">
                <a:solidFill>
                  <a:schemeClr val="bg1"/>
                </a:solidFill>
              </a:rPr>
              <a:t> Zhao</a:t>
            </a:r>
          </a:p>
        </p:txBody>
      </p:sp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3A991-B8B5-42B8-9BA6-88CD080B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Comparison: Advanced vs. baseline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452E7E-6391-40F0-B578-F00E7104A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XGBoost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033F24-CD40-401B-BA77-F153EEE3D0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Accuracy: good(MSE ~ 0.0030)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Time consumption: fast(40min)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922B2C-1F7F-457C-8D67-5FFEC15F6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GBM with decision stump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6B5DB0-0E6C-4491-8E4E-57B62B2F98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Accuracy: slightly better(MSE ~ 0.0027)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Time consumption: low(3h)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5C68FC-C210-4368-98A2-A1E08E74629F}"/>
              </a:ext>
            </a:extLst>
          </p:cNvPr>
          <p:cNvSpPr txBox="1"/>
          <p:nvPr/>
        </p:nvSpPr>
        <p:spPr>
          <a:xfrm>
            <a:off x="1778466" y="5603847"/>
            <a:ext cx="74631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Our decision:  </a:t>
            </a:r>
            <a:r>
              <a:rPr lang="en-US" altLang="zh-CN" sz="2000" b="1" dirty="0" err="1">
                <a:solidFill>
                  <a:schemeClr val="accent1"/>
                </a:solidFill>
              </a:rPr>
              <a:t>XGBoost</a:t>
            </a:r>
            <a:r>
              <a:rPr lang="en-US" altLang="zh-CN" sz="2000" b="1" dirty="0">
                <a:solidFill>
                  <a:schemeClr val="accent1"/>
                </a:solidFill>
              </a:rPr>
              <a:t> with </a:t>
            </a:r>
            <a:r>
              <a:rPr lang="en-US" altLang="zh-CN" sz="2000" b="1" dirty="0" err="1">
                <a:solidFill>
                  <a:schemeClr val="accent1"/>
                </a:solidFill>
              </a:rPr>
              <a:t>parameter:Nrounds</a:t>
            </a:r>
            <a:r>
              <a:rPr lang="en-US" altLang="zh-CN" sz="2000" b="1" dirty="0">
                <a:solidFill>
                  <a:schemeClr val="accent1"/>
                </a:solidFill>
              </a:rPr>
              <a:t>=14, eta=0.6, </a:t>
            </a:r>
            <a:r>
              <a:rPr lang="en-US" altLang="zh-CN" sz="2000" b="1" dirty="0" err="1">
                <a:solidFill>
                  <a:schemeClr val="accent1"/>
                </a:solidFill>
              </a:rPr>
              <a:t>Max.depth</a:t>
            </a:r>
            <a:r>
              <a:rPr lang="en-US" altLang="zh-CN" sz="2000" b="1" dirty="0">
                <a:solidFill>
                  <a:schemeClr val="accent1"/>
                </a:solidFill>
              </a:rPr>
              <a:t>=8, considering time and electricity cost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89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8F80BB-E8B6-43B3-9462-B4D497D2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C8AD6-8796-482B-ACC1-6D686B08E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240822" cy="5859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B71D35E-D10C-4366-8177-1ED5499C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48" y="1097392"/>
            <a:ext cx="3452463" cy="4572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6B3BF72-6DFA-42DA-A667-9E3A1BCFF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5059" y="457202"/>
            <a:ext cx="9970407" cy="585645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AC4D9-12DE-450C-A469-814B7267AA4F}"/>
              </a:ext>
            </a:extLst>
          </p:cNvPr>
          <p:cNvSpPr txBox="1"/>
          <p:nvPr/>
        </p:nvSpPr>
        <p:spPr>
          <a:xfrm>
            <a:off x="7725050" y="2820617"/>
            <a:ext cx="2743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961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861C-BFAF-4EDF-B38D-9C011889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E4337-B7B2-4076-89CD-182CFA6A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F665C-B04E-4492-8D74-39E90D3593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dirty="0"/>
              <a:t>Model of feature selection:</a:t>
            </a:r>
          </a:p>
          <a:p>
            <a:pPr marL="305435" indent="-305435"/>
            <a:r>
              <a:rPr lang="en-US" dirty="0"/>
              <a:t>Random points + Patching + 0 padding</a:t>
            </a:r>
          </a:p>
          <a:p>
            <a:pPr marL="305435" indent="-305435"/>
            <a:r>
              <a:rPr lang="en-US" dirty="0"/>
              <a:t>High frequency filtering + Symmetric padding?</a:t>
            </a:r>
          </a:p>
          <a:p>
            <a:pPr marL="305435" indent="-305435"/>
            <a:r>
              <a:rPr lang="en-US" dirty="0"/>
              <a:t>Model of super-resolution:</a:t>
            </a:r>
          </a:p>
          <a:p>
            <a:pPr marL="305435" indent="-305435"/>
            <a:r>
              <a:rPr lang="en-US" dirty="0"/>
              <a:t>Basic interpolation(no ml)?</a:t>
            </a:r>
          </a:p>
          <a:p>
            <a:pPr marL="305435" indent="-305435"/>
            <a:r>
              <a:rPr lang="en-US" dirty="0"/>
              <a:t>Baseline model GBM</a:t>
            </a:r>
          </a:p>
          <a:p>
            <a:pPr marL="305435" indent="-305435"/>
            <a:r>
              <a:rPr lang="en-US" dirty="0"/>
              <a:t>Advanced model </a:t>
            </a:r>
            <a:r>
              <a:rPr lang="en-US" dirty="0" err="1"/>
              <a:t>XGboost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F3A22-49B2-434C-82A9-4990910E2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73239-6578-44F6-8652-869D1E2E20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dirty="0"/>
              <a:t>Metrics?</a:t>
            </a:r>
          </a:p>
          <a:p>
            <a:pPr marL="305435" indent="-305435"/>
            <a:r>
              <a:rPr lang="en-US" dirty="0"/>
              <a:t>Time of feature extraction?</a:t>
            </a:r>
          </a:p>
          <a:p>
            <a:pPr marL="305435" indent="-305435"/>
            <a:r>
              <a:rPr lang="en-US" dirty="0"/>
              <a:t>Time of cross-validation(tuning parameters)?</a:t>
            </a:r>
          </a:p>
          <a:p>
            <a:pPr marL="305435" indent="-305435"/>
            <a:r>
              <a:rPr lang="en-US" dirty="0"/>
              <a:t>Time of super-resolution?</a:t>
            </a:r>
          </a:p>
          <a:p>
            <a:pPr marL="305435" indent="-305435"/>
            <a:r>
              <a:rPr lang="en-US" dirty="0"/>
              <a:t>Accuracy of training samples?</a:t>
            </a:r>
          </a:p>
          <a:p>
            <a:pPr marL="305435" indent="-305435"/>
            <a:r>
              <a:rPr lang="en-US" dirty="0"/>
              <a:t>Accuracy of testing samples?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4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40F75-2198-43E6-995A-DBB6A91E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 example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7EB14F-1D60-4156-BB12-149B49449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D0DCC95-DA77-4AF7-8813-A23F92107C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818"/>
          <a:stretch/>
        </p:blipFill>
        <p:spPr>
          <a:xfrm>
            <a:off x="2501045" y="2037310"/>
            <a:ext cx="7189910" cy="4662640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3BD24D-E1E6-49E8-B1C7-6034D1209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0D9D3F-FAD0-4847-8CC5-0E7470837C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44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EBBA6-ADE1-455B-891B-C20B8961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example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283B8E-31D9-4865-A3B1-823B3D7FA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3A9D624-9EEE-4313-B9B3-0C6374A382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557"/>
          <a:stretch/>
        </p:blipFill>
        <p:spPr>
          <a:xfrm>
            <a:off x="1846627" y="1878885"/>
            <a:ext cx="8498745" cy="4979115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3D5D7D-0D06-4772-BE01-BA5D16ADB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77" y="2253234"/>
            <a:ext cx="5087073" cy="55337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D62713-FF56-411C-835B-E4C5FAF580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78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BBC4-410F-4708-9748-7C477F7F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model: GBM   </a:t>
            </a:r>
            <a:r>
              <a:rPr lang="en-US" sz="2000" dirty="0" err="1"/>
              <a:t>ntree</a:t>
            </a:r>
            <a:r>
              <a:rPr lang="en-US" sz="2000" dirty="0"/>
              <a:t> = 1 with decision stump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097CA-0EE5-47B9-AC6F-4211CB62832B}"/>
              </a:ext>
            </a:extLst>
          </p:cNvPr>
          <p:cNvSpPr txBox="1"/>
          <p:nvPr/>
        </p:nvSpPr>
        <p:spPr>
          <a:xfrm>
            <a:off x="404068" y="202938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Tuning parameter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0D8F86-6B0B-4698-B223-1641E033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704" y="2029381"/>
            <a:ext cx="3860998" cy="1968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922D3C-EEA6-4C0C-A6D0-4157B9862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704" y="4844397"/>
            <a:ext cx="1143059" cy="5080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2BA919-344B-4C2C-B341-01CB95C43F79}"/>
              </a:ext>
            </a:extLst>
          </p:cNvPr>
          <p:cNvSpPr txBox="1"/>
          <p:nvPr/>
        </p:nvSpPr>
        <p:spPr>
          <a:xfrm>
            <a:off x="404068" y="4844397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Parameters</a:t>
            </a:r>
          </a:p>
          <a:p>
            <a:r>
              <a:rPr lang="en-US" altLang="zh-CN" dirty="0" err="1"/>
              <a:t>Data.frame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214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BBC4-410F-4708-9748-7C477F7F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model: GBM   </a:t>
            </a:r>
            <a:r>
              <a:rPr lang="en-US" sz="2000" dirty="0" err="1"/>
              <a:t>ntree</a:t>
            </a:r>
            <a:r>
              <a:rPr lang="en-US" sz="2000" dirty="0"/>
              <a:t> = 1 with decision stump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097CA-0EE5-47B9-AC6F-4211CB62832B}"/>
              </a:ext>
            </a:extLst>
          </p:cNvPr>
          <p:cNvSpPr txBox="1"/>
          <p:nvPr/>
        </p:nvSpPr>
        <p:spPr>
          <a:xfrm>
            <a:off x="4724399" y="319545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Final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3BB61F-993E-4165-9B21-021AFDE46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8" y="2675271"/>
            <a:ext cx="7147578" cy="17790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C0EB9B-AED2-4A5E-A47C-0752E27D1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30" r="36640"/>
          <a:stretch/>
        </p:blipFill>
        <p:spPr>
          <a:xfrm>
            <a:off x="8056169" y="2088860"/>
            <a:ext cx="2743200" cy="41485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C8F0B6-2EE2-4ED8-9BDB-783D4A513B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482" r="3924"/>
          <a:stretch/>
        </p:blipFill>
        <p:spPr>
          <a:xfrm>
            <a:off x="751908" y="4985741"/>
            <a:ext cx="4868716" cy="8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FFBF-AE12-4F85-8AC1-136BED7F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model: </a:t>
            </a:r>
            <a:r>
              <a:rPr lang="en-US" dirty="0" err="1"/>
              <a:t>Xgboost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8EDAA-F9A3-A742-9BBD-2CC8092FA061}"/>
              </a:ext>
            </a:extLst>
          </p:cNvPr>
          <p:cNvSpPr txBox="1">
            <a:spLocks/>
          </p:cNvSpPr>
          <p:nvPr/>
        </p:nvSpPr>
        <p:spPr>
          <a:xfrm>
            <a:off x="575894" y="2888982"/>
            <a:ext cx="5393100" cy="2934999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 err="1"/>
              <a:t>Nrounds</a:t>
            </a:r>
            <a:r>
              <a:rPr lang="en-US" dirty="0"/>
              <a:t>=100, 200, 300</a:t>
            </a:r>
          </a:p>
          <a:p>
            <a:pPr marL="305435" indent="-305435"/>
            <a:r>
              <a:rPr lang="en-US" dirty="0"/>
              <a:t>Eta=(0.01, 0.1, 0.2, 0.3, 0.4, 0.5, 0.6 0.7)</a:t>
            </a:r>
          </a:p>
          <a:p>
            <a:pPr marL="305435" indent="-305435"/>
            <a:r>
              <a:rPr lang="en-US" dirty="0" err="1"/>
              <a:t>Max.depth</a:t>
            </a:r>
            <a:r>
              <a:rPr lang="en-US" dirty="0"/>
              <a:t>= c(2, 5, 7, 9)</a:t>
            </a:r>
          </a:p>
          <a:p>
            <a:pPr marL="305435" indent="-305435"/>
            <a:r>
              <a:rPr lang="en-US" dirty="0"/>
              <a:t>Problems: </a:t>
            </a:r>
          </a:p>
          <a:p>
            <a:pPr marL="305435" indent="-305435"/>
            <a:r>
              <a:rPr lang="en-US" dirty="0" err="1"/>
              <a:t>Nrounds</a:t>
            </a:r>
            <a:r>
              <a:rPr lang="en-US" dirty="0"/>
              <a:t> too large will need long time to run and result is still not good. </a:t>
            </a:r>
          </a:p>
          <a:p>
            <a:pPr marL="305435" indent="-305435"/>
            <a:r>
              <a:rPr lang="en-US" dirty="0" err="1"/>
              <a:t>Max.depth</a:t>
            </a:r>
            <a:r>
              <a:rPr lang="en-US" dirty="0"/>
              <a:t> too large will result overfit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C73A13-3151-1142-9CA2-2D9726010ABD}"/>
              </a:ext>
            </a:extLst>
          </p:cNvPr>
          <p:cNvSpPr txBox="1">
            <a:spLocks/>
          </p:cNvSpPr>
          <p:nvPr/>
        </p:nvSpPr>
        <p:spPr>
          <a:xfrm>
            <a:off x="575894" y="2152038"/>
            <a:ext cx="5087075" cy="53600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We Tried: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27335B6-9DA3-404B-8CAF-08792F5913BE}"/>
              </a:ext>
            </a:extLst>
          </p:cNvPr>
          <p:cNvSpPr txBox="1">
            <a:spLocks/>
          </p:cNvSpPr>
          <p:nvPr/>
        </p:nvSpPr>
        <p:spPr>
          <a:xfrm>
            <a:off x="6684251" y="2152038"/>
            <a:ext cx="5087075" cy="53600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We Used: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71B0165-5E48-2346-8DF7-AD2467604317}"/>
              </a:ext>
            </a:extLst>
          </p:cNvPr>
          <p:cNvSpPr txBox="1">
            <a:spLocks/>
          </p:cNvSpPr>
          <p:nvPr/>
        </p:nvSpPr>
        <p:spPr>
          <a:xfrm>
            <a:off x="6531238" y="2688043"/>
            <a:ext cx="5393100" cy="2934999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 err="1"/>
              <a:t>Nrounds</a:t>
            </a:r>
            <a:r>
              <a:rPr lang="en-US" dirty="0"/>
              <a:t>=c(5, 9, 14)</a:t>
            </a:r>
          </a:p>
          <a:p>
            <a:pPr marL="305435" indent="-305435"/>
            <a:r>
              <a:rPr lang="en-US" dirty="0"/>
              <a:t>Eta=0.6</a:t>
            </a:r>
          </a:p>
          <a:p>
            <a:pPr marL="305435" indent="-305435"/>
            <a:r>
              <a:rPr lang="en-US" dirty="0" err="1"/>
              <a:t>Max.depth</a:t>
            </a:r>
            <a:r>
              <a:rPr lang="en-US" dirty="0"/>
              <a:t>= c(2, 5, 8)</a:t>
            </a:r>
          </a:p>
        </p:txBody>
      </p:sp>
    </p:spTree>
    <p:extLst>
      <p:ext uri="{BB962C8B-B14F-4D97-AF65-F5344CB8AC3E}">
        <p14:creationId xmlns:p14="http://schemas.microsoft.com/office/powerpoint/2010/main" val="306475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FFBF-AE12-4F85-8AC1-136BED7F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model: </a:t>
            </a:r>
            <a:r>
              <a:rPr lang="en-US" dirty="0" err="1"/>
              <a:t>Xgboost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B25690-D3EE-7C44-AAE5-69429432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" y="1904548"/>
            <a:ext cx="4047198" cy="3779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525295-E64D-A646-9EDB-AF171181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167" y="1861618"/>
            <a:ext cx="4163070" cy="38224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F4BB02-5A60-034D-95F1-84B13BE28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237" y="1962455"/>
            <a:ext cx="3892619" cy="37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0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FFBF-AE12-4F85-8AC1-136BED7F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model: </a:t>
            </a:r>
            <a:r>
              <a:rPr lang="en-US" dirty="0" err="1"/>
              <a:t>Xgboost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5EBBE8-EF9D-BE4E-93F4-55FB04E2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7" y="1890584"/>
            <a:ext cx="4208918" cy="49674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8003C8-4CAC-2F4B-AEC7-27DFD1BA5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90" y="3713095"/>
            <a:ext cx="6258697" cy="26298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2E87E2-37EA-4B4E-8C4A-36A87911905F}"/>
              </a:ext>
            </a:extLst>
          </p:cNvPr>
          <p:cNvSpPr txBox="1"/>
          <p:nvPr/>
        </p:nvSpPr>
        <p:spPr>
          <a:xfrm>
            <a:off x="5776224" y="2430169"/>
            <a:ext cx="3494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5435" indent="-305435"/>
            <a:r>
              <a:rPr lang="en-US" altLang="zh-CN" dirty="0"/>
              <a:t>Best Parameters are: </a:t>
            </a:r>
          </a:p>
          <a:p>
            <a:pPr marL="305435" indent="-305435"/>
            <a:r>
              <a:rPr lang="en-US" altLang="zh-CN" dirty="0" err="1"/>
              <a:t>Nrounds</a:t>
            </a:r>
            <a:r>
              <a:rPr lang="en-US" altLang="zh-CN" dirty="0"/>
              <a:t>=14, eta=0.6, </a:t>
            </a:r>
            <a:r>
              <a:rPr lang="en-US" altLang="zh-CN" dirty="0" err="1"/>
              <a:t>Max.depth</a:t>
            </a:r>
            <a:r>
              <a:rPr lang="en-US" altLang="zh-CN" dirty="0"/>
              <a:t>=8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85751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234</TotalTime>
  <Words>294</Words>
  <Application>Microsoft Office PowerPoint</Application>
  <PresentationFormat>宽屏</PresentationFormat>
  <Paragraphs>63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Gill Sans MT</vt:lpstr>
      <vt:lpstr>Wingdings 2</vt:lpstr>
      <vt:lpstr>Dividend</vt:lpstr>
      <vt:lpstr>Model evaluation &amp; selection: super-resolution</vt:lpstr>
      <vt:lpstr>Project goals:</vt:lpstr>
      <vt:lpstr>Train example</vt:lpstr>
      <vt:lpstr>Test example</vt:lpstr>
      <vt:lpstr>Baseline model: GBM   ntree = 1 with decision stump</vt:lpstr>
      <vt:lpstr>Baseline model: GBM   ntree = 1 with decision stump</vt:lpstr>
      <vt:lpstr>Advanced model: Xgboost</vt:lpstr>
      <vt:lpstr>Advanced model: Xgboost</vt:lpstr>
      <vt:lpstr>Advanced model: Xgboost</vt:lpstr>
      <vt:lpstr>Comparison: Advanced vs. baseline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YUKUN PEI</cp:lastModifiedBy>
  <cp:revision>295</cp:revision>
  <dcterms:created xsi:type="dcterms:W3CDTF">2014-08-26T23:51:37Z</dcterms:created>
  <dcterms:modified xsi:type="dcterms:W3CDTF">2018-11-20T16:32:56Z</dcterms:modified>
</cp:coreProperties>
</file>